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68" r:id="rId2"/>
    <p:sldId id="311" r:id="rId3"/>
    <p:sldId id="309" r:id="rId4"/>
    <p:sldId id="286" r:id="rId5"/>
    <p:sldId id="313" r:id="rId6"/>
    <p:sldId id="312" r:id="rId7"/>
    <p:sldId id="27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F3F"/>
    <a:srgbClr val="014924"/>
    <a:srgbClr val="C00000"/>
    <a:srgbClr val="FFC1C1"/>
    <a:srgbClr val="FF6969"/>
    <a:srgbClr val="005CA1"/>
    <a:srgbClr val="B2B2B2"/>
    <a:srgbClr val="004A82"/>
    <a:srgbClr val="00355C"/>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3" autoAdjust="0"/>
    <p:restoredTop sz="94923" autoAdjust="0"/>
  </p:normalViewPr>
  <p:slideViewPr>
    <p:cSldViewPr snapToGrid="0" showGuides="1">
      <p:cViewPr varScale="1">
        <p:scale>
          <a:sx n="90" d="100"/>
          <a:sy n="90" d="100"/>
        </p:scale>
        <p:origin x="90" y="504"/>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A552A8-ECE7-49AA-8726-BE90DBC11947}" type="datetimeFigureOut">
              <a:rPr lang="zh-CN" altLang="en-US" smtClean="0"/>
              <a:t>2024/7/3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8EAD77-486C-432B-9EE9-E6FD5C91EB8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18EAD77-486C-432B-9EE9-E6FD5C91EB8A}"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chemeClr val="bg1"/>
                </a:solidFill>
                <a:latin typeface="微软雅黑" panose="020B0503020204020204" pitchFamily="34" charset="-122"/>
                <a:ea typeface="微软雅黑" panose="020B0503020204020204" pitchFamily="34" charset="-122"/>
              </a:rPr>
              <a:t>公众号壹课</a:t>
            </a:r>
            <a:endParaRPr lang="zh-CN" altLang="en-US" dirty="0"/>
          </a:p>
        </p:txBody>
      </p:sp>
      <p:sp>
        <p:nvSpPr>
          <p:cNvPr id="4" name="灯片编号占位符 3"/>
          <p:cNvSpPr>
            <a:spLocks noGrp="1"/>
          </p:cNvSpPr>
          <p:nvPr>
            <p:ph type="sldNum" sz="quarter" idx="10"/>
          </p:nvPr>
        </p:nvSpPr>
        <p:spPr/>
        <p:txBody>
          <a:bodyPr/>
          <a:lstStyle/>
          <a:p>
            <a:fld id="{B18EAD77-486C-432B-9EE9-E6FD5C91EB8A}" type="slidenum">
              <a:rPr lang="zh-CN" altLang="en-US" smtClean="0"/>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C17F9E5-2C3F-427E-9E18-8DB1205C1BD4}" type="datetimeFigureOut">
              <a:rPr lang="zh-CN" altLang="en-US" smtClean="0"/>
              <a:t>2024/7/3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635508-54A0-4FB0-A4C5-6467DE85E92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17F9E5-2C3F-427E-9E18-8DB1205C1BD4}" type="datetimeFigureOut">
              <a:rPr lang="zh-CN" altLang="en-US" smtClean="0"/>
              <a:t>2024/7/3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635508-54A0-4FB0-A4C5-6467DE85E92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t="20323" r="14726" b="48018"/>
          <a:stretch>
            <a:fillRect/>
          </a:stretch>
        </p:blipFill>
        <p:spPr>
          <a:xfrm>
            <a:off x="15050" y="5223309"/>
            <a:ext cx="5870824" cy="1634689"/>
          </a:xfrm>
          <a:prstGeom prst="rect">
            <a:avLst/>
          </a:prstGeom>
        </p:spPr>
      </p:pic>
      <p:grpSp>
        <p:nvGrpSpPr>
          <p:cNvPr id="2" name="组合 1"/>
          <p:cNvGrpSpPr/>
          <p:nvPr/>
        </p:nvGrpSpPr>
        <p:grpSpPr>
          <a:xfrm>
            <a:off x="4705866" y="0"/>
            <a:ext cx="2780268" cy="3063728"/>
            <a:chOff x="4705866" y="0"/>
            <a:chExt cx="2780268" cy="3063728"/>
          </a:xfrm>
        </p:grpSpPr>
        <p:sp>
          <p:nvSpPr>
            <p:cNvPr id="28" name="任意多边形 27"/>
            <p:cNvSpPr/>
            <p:nvPr/>
          </p:nvSpPr>
          <p:spPr>
            <a:xfrm>
              <a:off x="4705866" y="0"/>
              <a:ext cx="2780268" cy="3063728"/>
            </a:xfrm>
            <a:custGeom>
              <a:avLst/>
              <a:gdLst>
                <a:gd name="connsiteX0" fmla="*/ 0 w 2780268"/>
                <a:gd name="connsiteY0" fmla="*/ 0 h 3063728"/>
                <a:gd name="connsiteX1" fmla="*/ 2780268 w 2780268"/>
                <a:gd name="connsiteY1" fmla="*/ 0 h 3063728"/>
                <a:gd name="connsiteX2" fmla="*/ 2780268 w 2780268"/>
                <a:gd name="connsiteY2" fmla="*/ 1673594 h 3063728"/>
                <a:gd name="connsiteX3" fmla="*/ 1390134 w 2780268"/>
                <a:gd name="connsiteY3" fmla="*/ 3063728 h 3063728"/>
                <a:gd name="connsiteX4" fmla="*/ 0 w 2780268"/>
                <a:gd name="connsiteY4" fmla="*/ 1673594 h 3063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0268" h="3063728">
                  <a:moveTo>
                    <a:pt x="0" y="0"/>
                  </a:moveTo>
                  <a:lnTo>
                    <a:pt x="2780268" y="0"/>
                  </a:lnTo>
                  <a:lnTo>
                    <a:pt x="2780268" y="1673594"/>
                  </a:lnTo>
                  <a:cubicBezTo>
                    <a:pt x="2780268" y="2441344"/>
                    <a:pt x="2157884" y="3063728"/>
                    <a:pt x="1390134" y="3063728"/>
                  </a:cubicBezTo>
                  <a:cubicBezTo>
                    <a:pt x="622384" y="3063728"/>
                    <a:pt x="0" y="2441344"/>
                    <a:pt x="0" y="1673594"/>
                  </a:cubicBezTo>
                  <a:close/>
                </a:path>
              </a:pathLst>
            </a:cu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875891" y="408799"/>
              <a:ext cx="2439190" cy="2439192"/>
              <a:chOff x="5007734" y="902247"/>
              <a:chExt cx="2543685" cy="2543686"/>
            </a:xfrm>
          </p:grpSpPr>
          <p:sp>
            <p:nvSpPr>
              <p:cNvPr id="8" name="椭圆 7"/>
              <p:cNvSpPr/>
              <p:nvPr/>
            </p:nvSpPr>
            <p:spPr>
              <a:xfrm>
                <a:off x="5007734" y="902247"/>
                <a:ext cx="2543685" cy="2543686"/>
              </a:xfrm>
              <a:prstGeom prst="ellipse">
                <a:avLst/>
              </a:prstGeom>
              <a:gradFill flip="none" rotWithShape="1">
                <a:gsLst>
                  <a:gs pos="0">
                    <a:schemeClr val="bg1"/>
                  </a:gs>
                  <a:gs pos="100000">
                    <a:srgbClr val="E8E8E8"/>
                  </a:gs>
                </a:gsLst>
                <a:lin ang="5400000" scaled="1"/>
                <a:tileRect/>
              </a:gradFill>
              <a:ln>
                <a:noFill/>
              </a:ln>
              <a:effectLst>
                <a:outerShdw blurRad="1397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5160137" y="1054647"/>
                <a:ext cx="2213120" cy="2213120"/>
              </a:xfrm>
              <a:prstGeom prst="ellipse">
                <a:avLst/>
              </a:prstGeom>
              <a:gradFill flip="none" rotWithShape="1">
                <a:gsLst>
                  <a:gs pos="0">
                    <a:schemeClr val="bg1"/>
                  </a:gs>
                  <a:gs pos="100000">
                    <a:srgbClr val="E8E8E8"/>
                  </a:gs>
                </a:gsLst>
                <a:lin ang="5400000" scaled="1"/>
                <a:tileRect/>
              </a:gradFill>
              <a:ln>
                <a:noFill/>
              </a:ln>
              <a:effectLst>
                <a:innerShdw blurRad="889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矩形 13"/>
          <p:cNvSpPr/>
          <p:nvPr/>
        </p:nvSpPr>
        <p:spPr>
          <a:xfrm>
            <a:off x="0" y="5223310"/>
            <a:ext cx="12192000" cy="1634689"/>
          </a:xfrm>
          <a:prstGeom prst="rect">
            <a:avLst/>
          </a:prstGeom>
          <a:gradFill flip="none" rotWithShape="1">
            <a:gsLst>
              <a:gs pos="0">
                <a:srgbClr val="014924"/>
              </a:gs>
              <a:gs pos="51000">
                <a:srgbClr val="014924"/>
              </a:gs>
              <a:gs pos="80000">
                <a:srgbClr val="014924">
                  <a:alpha val="80000"/>
                </a:srgbClr>
              </a:gs>
              <a:gs pos="100000">
                <a:srgbClr val="014924">
                  <a:alpha val="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053673"/>
            <a:ext cx="12192000" cy="7710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07060" y="3403600"/>
            <a:ext cx="11410950" cy="922020"/>
          </a:xfrm>
          <a:prstGeom prst="rect">
            <a:avLst/>
          </a:prstGeom>
          <a:noFill/>
        </p:spPr>
        <p:txBody>
          <a:bodyPr wrap="square" rtlCol="0">
            <a:spAutoFit/>
          </a:bodyPr>
          <a:lstStyle/>
          <a:p>
            <a:pPr algn="ctr"/>
            <a:r>
              <a:rPr sz="5400" b="1" dirty="0" err="1" smtClean="0">
                <a:solidFill>
                  <a:srgbClr val="014924"/>
                </a:solidFill>
                <a:latin typeface="微软雅黑" panose="020B0503020204020204" pitchFamily="34" charset="-122"/>
                <a:ea typeface="微软雅黑" panose="020B0503020204020204" pitchFamily="34" charset="-122"/>
              </a:rPr>
              <a:t>研究生奖</a:t>
            </a:r>
            <a:r>
              <a:rPr lang="zh-CN" sz="5400" b="1" dirty="0">
                <a:solidFill>
                  <a:srgbClr val="014924"/>
                </a:solidFill>
                <a:latin typeface="微软雅黑" panose="020B0503020204020204" pitchFamily="34" charset="-122"/>
                <a:ea typeface="微软雅黑" panose="020B0503020204020204" pitchFamily="34" charset="-122"/>
              </a:rPr>
              <a:t>助</a:t>
            </a:r>
            <a:r>
              <a:rPr sz="5400" b="1" dirty="0">
                <a:solidFill>
                  <a:srgbClr val="014924"/>
                </a:solidFill>
                <a:latin typeface="微软雅黑" panose="020B0503020204020204" pitchFamily="34" charset="-122"/>
                <a:ea typeface="微软雅黑" panose="020B0503020204020204" pitchFamily="34" charset="-122"/>
              </a:rPr>
              <a:t>金</a:t>
            </a:r>
            <a:r>
              <a:rPr lang="zh-CN" altLang="en-US" sz="5400" b="1" dirty="0">
                <a:solidFill>
                  <a:srgbClr val="014924"/>
                </a:solidFill>
                <a:latin typeface="微软雅黑" panose="020B0503020204020204" pitchFamily="34" charset="-122"/>
                <a:ea typeface="微软雅黑" panose="020B0503020204020204" pitchFamily="34" charset="-122"/>
              </a:rPr>
              <a:t>申请</a:t>
            </a:r>
          </a:p>
        </p:txBody>
      </p:sp>
      <p:pic>
        <p:nvPicPr>
          <p:cNvPr id="3" name="班得瑞 - Endless Horiz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33450" y="8217"/>
            <a:ext cx="609600" cy="609600"/>
          </a:xfrm>
          <a:prstGeom prst="rect">
            <a:avLst/>
          </a:prstGeom>
        </p:spPr>
      </p:pic>
      <p:pic>
        <p:nvPicPr>
          <p:cNvPr id="6" name="图片 5"/>
          <p:cNvPicPr>
            <a:picLocks noChangeAspect="1"/>
          </p:cNvPicPr>
          <p:nvPr/>
        </p:nvPicPr>
        <p:blipFill>
          <a:blip r:embed="rId7" cstate="print">
            <a:extLst>
              <a:ext uri="{BEBA8EAE-BF5A-486C-A8C5-ECC9F3942E4B}">
                <a14:imgProps xmlns:a14="http://schemas.microsoft.com/office/drawing/2010/main">
                  <a14:imgLayer r:embed="rId8">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114939" y="650634"/>
            <a:ext cx="1936392" cy="1930811"/>
          </a:xfrm>
          <a:prstGeom prst="rect">
            <a:avLst/>
          </a:prstGeom>
        </p:spPr>
      </p:pic>
      <p:sp>
        <p:nvSpPr>
          <p:cNvPr id="13" name="文本框 12"/>
          <p:cNvSpPr txBox="1"/>
          <p:nvPr/>
        </p:nvSpPr>
        <p:spPr>
          <a:xfrm>
            <a:off x="1783406" y="5684146"/>
            <a:ext cx="10721663" cy="521970"/>
          </a:xfrm>
          <a:prstGeom prst="rect">
            <a:avLst/>
          </a:prstGeom>
          <a:noFill/>
        </p:spPr>
        <p:txBody>
          <a:bodyPr wrap="square">
            <a:spAutoFit/>
          </a:bodyPr>
          <a:lstStyle/>
          <a:p>
            <a:pPr algn="ctr"/>
            <a:r>
              <a:rPr lang="zh-CN" altLang="en-US" sz="2800" b="1" dirty="0">
                <a:solidFill>
                  <a:schemeClr val="bg1"/>
                </a:solidFill>
                <a:latin typeface="幼圆" panose="02010509060101010101" pitchFamily="49" charset="-122"/>
                <a:ea typeface="幼圆" panose="02010509060101010101" pitchFamily="49" charset="-122"/>
              </a:rPr>
              <a:t>姓名：   专业：</a:t>
            </a:r>
            <a:r>
              <a:rPr lang="en-US" altLang="zh-CN" sz="2800" b="1" dirty="0">
                <a:solidFill>
                  <a:schemeClr val="bg1"/>
                </a:solidFill>
                <a:latin typeface="幼圆" panose="02010509060101010101" pitchFamily="49" charset="-122"/>
                <a:ea typeface="幼圆" panose="02010509060101010101" pitchFamily="49" charset="-122"/>
              </a:rPr>
              <a:t> </a:t>
            </a:r>
            <a:r>
              <a:rPr lang="zh-CN" altLang="en-US" sz="2800" b="1" dirty="0">
                <a:solidFill>
                  <a:schemeClr val="bg1"/>
                </a:solidFill>
                <a:latin typeface="幼圆" panose="02010509060101010101" pitchFamily="49" charset="-122"/>
                <a:ea typeface="幼圆" panose="02010509060101010101" pitchFamily="49" charset="-122"/>
              </a:rPr>
              <a:t>   导师：</a:t>
            </a:r>
            <a:r>
              <a:rPr lang="en-US" altLang="zh-CN" sz="2800" b="1" dirty="0">
                <a:solidFill>
                  <a:schemeClr val="bg1"/>
                </a:solidFill>
                <a:latin typeface="幼圆" panose="02010509060101010101" pitchFamily="49" charset="-122"/>
                <a:ea typeface="幼圆" panose="02010509060101010101" pitchFamily="49" charset="-122"/>
              </a:rPr>
              <a:t> </a:t>
            </a:r>
          </a:p>
        </p:txBody>
      </p:sp>
    </p:spTree>
  </p:cSld>
  <p:clrMapOvr>
    <a:masterClrMapping/>
  </p:clrMapOvr>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5400000">
            <a:off x="-2611658" y="2611657"/>
            <a:ext cx="6858001" cy="1634689"/>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 name="矩形 5"/>
          <p:cNvSpPr/>
          <p:nvPr/>
        </p:nvSpPr>
        <p:spPr>
          <a:xfrm rot="5400000">
            <a:off x="-1663229" y="3390448"/>
            <a:ext cx="6858001" cy="7710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27377" y="247904"/>
            <a:ext cx="1015663" cy="1758920"/>
          </a:xfrm>
          <a:prstGeom prst="rect">
            <a:avLst/>
          </a:prstGeom>
          <a:noFill/>
        </p:spPr>
        <p:txBody>
          <a:bodyPr vert="eaVert" wrap="square" rtlCol="0">
            <a:spAutoFit/>
          </a:bodyPr>
          <a:lstStyle/>
          <a:p>
            <a:pPr algn="dist"/>
            <a:r>
              <a:rPr lang="zh-CN" altLang="en-US" sz="5400" b="1" dirty="0">
                <a:solidFill>
                  <a:schemeClr val="bg1"/>
                </a:solidFill>
                <a:latin typeface="微软雅黑" panose="020B0503020204020204" pitchFamily="34" charset="-122"/>
                <a:ea typeface="微软雅黑" panose="020B0503020204020204" pitchFamily="34" charset="-122"/>
              </a:rPr>
              <a:t>目录</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23546" b="8830"/>
          <a:stretch>
            <a:fillRect/>
          </a:stretch>
        </p:blipFill>
        <p:spPr>
          <a:xfrm>
            <a:off x="9815333" y="135922"/>
            <a:ext cx="2376667" cy="734513"/>
          </a:xfrm>
          <a:prstGeom prst="rect">
            <a:avLst/>
          </a:prstGeom>
        </p:spPr>
      </p:pic>
      <p:grpSp>
        <p:nvGrpSpPr>
          <p:cNvPr id="2" name="组合 1"/>
          <p:cNvGrpSpPr/>
          <p:nvPr/>
        </p:nvGrpSpPr>
        <p:grpSpPr>
          <a:xfrm>
            <a:off x="4891405" y="1317625"/>
            <a:ext cx="976630" cy="713105"/>
            <a:chOff x="5389226" y="1257300"/>
            <a:chExt cx="976380" cy="767990"/>
          </a:xfrm>
        </p:grpSpPr>
        <p:sp>
          <p:nvSpPr>
            <p:cNvPr id="11" name="矩形 10"/>
            <p:cNvSpPr/>
            <p:nvPr/>
          </p:nvSpPr>
          <p:spPr>
            <a:xfrm>
              <a:off x="5493421"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5389226"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1</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912995" y="2290445"/>
            <a:ext cx="976630" cy="713105"/>
            <a:chOff x="7767862" y="1257300"/>
            <a:chExt cx="976380" cy="767990"/>
          </a:xfrm>
        </p:grpSpPr>
        <p:sp>
          <p:nvSpPr>
            <p:cNvPr id="12" name="矩形 11"/>
            <p:cNvSpPr/>
            <p:nvPr/>
          </p:nvSpPr>
          <p:spPr>
            <a:xfrm>
              <a:off x="7850724"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7767862"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2</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6163945" y="1426210"/>
            <a:ext cx="4479925" cy="520700"/>
          </a:xfrm>
          <a:prstGeom prst="rect">
            <a:avLst/>
          </a:prstGeom>
          <a:noFill/>
        </p:spPr>
        <p:txBody>
          <a:bodyPr wrap="square" lIns="91436" tIns="45718" rIns="91436" bIns="45718" rtlCol="0">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思想品行及社会实践能力</a:t>
            </a:r>
          </a:p>
        </p:txBody>
      </p:sp>
      <p:sp>
        <p:nvSpPr>
          <p:cNvPr id="25" name="文本框 24"/>
          <p:cNvSpPr txBox="1"/>
          <p:nvPr/>
        </p:nvSpPr>
        <p:spPr>
          <a:xfrm>
            <a:off x="6077585" y="2371725"/>
            <a:ext cx="3737610" cy="520700"/>
          </a:xfrm>
          <a:prstGeom prst="rect">
            <a:avLst/>
          </a:prstGeom>
          <a:noFill/>
        </p:spPr>
        <p:txBody>
          <a:bodyPr wrap="square" lIns="91436" tIns="45718" rIns="91436" bIns="45718" rtlCol="0">
            <a:spAutoFit/>
          </a:bodyPr>
          <a:lstStyle>
            <a:defPPr>
              <a:defRPr lang="zh-CN"/>
            </a:defPPr>
            <a:lvl1pPr>
              <a:defRPr sz="2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800" dirty="0"/>
              <a:t>学习成绩</a:t>
            </a:r>
          </a:p>
        </p:txBody>
      </p:sp>
      <p:sp>
        <p:nvSpPr>
          <p:cNvPr id="27" name="文本框 26"/>
          <p:cNvSpPr txBox="1"/>
          <p:nvPr/>
        </p:nvSpPr>
        <p:spPr>
          <a:xfrm>
            <a:off x="6077584" y="3348990"/>
            <a:ext cx="2268973" cy="520700"/>
          </a:xfrm>
          <a:prstGeom prst="rect">
            <a:avLst/>
          </a:prstGeom>
          <a:noFill/>
        </p:spPr>
        <p:txBody>
          <a:bodyPr wrap="square" lIns="91436" tIns="45718" rIns="91436" bIns="45718" rtlCol="0">
            <a:spAutoFit/>
          </a:bodyPr>
          <a:lstStyle>
            <a:defPPr>
              <a:defRPr lang="zh-CN"/>
            </a:defPPr>
            <a:lvl1pPr>
              <a:defRPr sz="2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800" dirty="0"/>
              <a:t>科研业绩</a:t>
            </a:r>
          </a:p>
        </p:txBody>
      </p:sp>
      <p:grpSp>
        <p:nvGrpSpPr>
          <p:cNvPr id="8" name="组合 7"/>
          <p:cNvGrpSpPr/>
          <p:nvPr/>
        </p:nvGrpSpPr>
        <p:grpSpPr>
          <a:xfrm>
            <a:off x="4886960" y="3248660"/>
            <a:ext cx="976630" cy="713105"/>
            <a:chOff x="10178497" y="1257300"/>
            <a:chExt cx="976380" cy="767990"/>
          </a:xfrm>
        </p:grpSpPr>
        <p:sp>
          <p:nvSpPr>
            <p:cNvPr id="13" name="矩形 12"/>
            <p:cNvSpPr/>
            <p:nvPr/>
          </p:nvSpPr>
          <p:spPr>
            <a:xfrm>
              <a:off x="10282692"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178497" y="1351966"/>
              <a:ext cx="976380" cy="628721"/>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3</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9" name="文本框 8"/>
          <p:cNvSpPr txBox="1"/>
          <p:nvPr>
            <p:custDataLst>
              <p:tags r:id="rId1"/>
            </p:custDataLst>
          </p:nvPr>
        </p:nvSpPr>
        <p:spPr>
          <a:xfrm>
            <a:off x="6095890" y="4198962"/>
            <a:ext cx="4093210" cy="520700"/>
          </a:xfrm>
          <a:prstGeom prst="rect">
            <a:avLst/>
          </a:prstGeom>
          <a:noFill/>
        </p:spPr>
        <p:txBody>
          <a:bodyPr wrap="none" lIns="91436" tIns="45718" rIns="91436" bIns="45718" rtlCol="0">
            <a:spAutoFit/>
          </a:bodyPr>
          <a:lstStyle>
            <a:defPPr>
              <a:defRPr lang="zh-CN"/>
            </a:defPPr>
            <a:lvl1pPr>
              <a:defRPr sz="2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2800" dirty="0"/>
              <a:t>研究进展及学术实践能力</a:t>
            </a:r>
          </a:p>
        </p:txBody>
      </p:sp>
      <p:grpSp>
        <p:nvGrpSpPr>
          <p:cNvPr id="15" name="组合 14"/>
          <p:cNvGrpSpPr/>
          <p:nvPr/>
        </p:nvGrpSpPr>
        <p:grpSpPr>
          <a:xfrm>
            <a:off x="4886960" y="4100195"/>
            <a:ext cx="976630" cy="713105"/>
            <a:chOff x="10178497" y="1257300"/>
            <a:chExt cx="976380" cy="767990"/>
          </a:xfrm>
        </p:grpSpPr>
        <p:sp>
          <p:nvSpPr>
            <p:cNvPr id="16" name="矩形 15"/>
            <p:cNvSpPr/>
            <p:nvPr>
              <p:custDataLst>
                <p:tags r:id="rId2"/>
              </p:custDataLst>
            </p:nvPr>
          </p:nvSpPr>
          <p:spPr>
            <a:xfrm>
              <a:off x="10282692" y="1257300"/>
              <a:ext cx="767990" cy="767990"/>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custDataLst>
                <p:tags r:id="rId3"/>
              </p:custDataLst>
            </p:nvPr>
          </p:nvSpPr>
          <p:spPr>
            <a:xfrm>
              <a:off x="10178497" y="1351966"/>
              <a:ext cx="976380" cy="628480"/>
            </a:xfrm>
            <a:prstGeom prst="rect">
              <a:avLst/>
            </a:prstGeom>
            <a:noFill/>
          </p:spPr>
          <p:txBody>
            <a:bodyPr wrap="square" rtlCol="0">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rPr>
                <a:t>4</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06" y="201683"/>
              <a:ext cx="467694"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1</a:t>
              </a:r>
            </a:p>
          </p:txBody>
        </p:sp>
      </p:grpSp>
      <p:sp>
        <p:nvSpPr>
          <p:cNvPr id="7" name="文本框 6"/>
          <p:cNvSpPr txBox="1"/>
          <p:nvPr/>
        </p:nvSpPr>
        <p:spPr>
          <a:xfrm>
            <a:off x="701167" y="144940"/>
            <a:ext cx="4652010" cy="582295"/>
          </a:xfrm>
          <a:prstGeom prst="rect">
            <a:avLst/>
          </a:prstGeom>
          <a:noFill/>
        </p:spPr>
        <p:txBody>
          <a:bodyPr wrap="none" lIns="91436" tIns="45718" rIns="91436" bIns="45718" rtlCol="0">
            <a:spAutoFit/>
          </a:bodyPr>
          <a:lstStyle/>
          <a:p>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rPr>
              <a:t>思想品行及社会实践能力</a:t>
            </a:r>
          </a:p>
        </p:txBody>
      </p:sp>
      <p:grpSp>
        <p:nvGrpSpPr>
          <p:cNvPr id="15" name="组合 14"/>
          <p:cNvGrpSpPr/>
          <p:nvPr/>
        </p:nvGrpSpPr>
        <p:grpSpPr>
          <a:xfrm>
            <a:off x="5520690" y="217805"/>
            <a:ext cx="7160260" cy="439420"/>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0" name="矩形 9"/>
          <p:cNvSpPr/>
          <p:nvPr/>
        </p:nvSpPr>
        <p:spPr>
          <a:xfrm>
            <a:off x="305869" y="799835"/>
            <a:ext cx="11692426" cy="1320800"/>
          </a:xfrm>
          <a:prstGeom prst="rect">
            <a:avLst/>
          </a:prstGeom>
        </p:spPr>
        <p:txBody>
          <a:bodyPr wrap="square" lIns="91438" tIns="45719" rIns="91438" bIns="45719">
            <a:spAutoFit/>
          </a:bodyPr>
          <a:lstStyle/>
          <a:p>
            <a:pPr>
              <a:lnSpc>
                <a:spcPct val="200000"/>
              </a:lnSpc>
            </a:pPr>
            <a:r>
              <a:rPr lang="zh-CN" altLang="en-US" sz="2000" dirty="0">
                <a:solidFill>
                  <a:schemeClr val="tx1"/>
                </a:solidFill>
                <a:latin typeface="微软雅黑" panose="020B0503020204020204" pitchFamily="34" charset="-122"/>
                <a:ea typeface="微软雅黑" panose="020B0503020204020204" pitchFamily="34" charset="-122"/>
              </a:rPr>
              <a:t>思想品行及社会实践能力等主要从研究生的德智体美劳等方面表现进行综合评价。综合评价纳入考虑的要素可参照《研究生综合素质评价要素表》（见附件</a:t>
            </a:r>
            <a:r>
              <a:rPr lang="en-US" altLang="zh-CN" sz="2000" dirty="0">
                <a:solidFill>
                  <a:schemeClr val="tx1"/>
                </a:solidFill>
                <a:latin typeface="微软雅黑" panose="020B0503020204020204" pitchFamily="34" charset="-122"/>
                <a:ea typeface="微软雅黑" panose="020B0503020204020204" pitchFamily="34" charset="-122"/>
              </a:rPr>
              <a:t>4</a:t>
            </a:r>
            <a:r>
              <a:rPr lang="zh-CN" altLang="en-US" sz="2000" dirty="0">
                <a:solidFill>
                  <a:schemeClr val="tx1"/>
                </a:solidFill>
                <a:latin typeface="微软雅黑" panose="020B0503020204020204" pitchFamily="34" charset="-122"/>
                <a:ea typeface="微软雅黑" panose="020B0503020204020204" pitchFamily="34" charset="-122"/>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06" y="201683"/>
              <a:ext cx="467694"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7" name="文本框 6"/>
          <p:cNvSpPr txBox="1"/>
          <p:nvPr/>
        </p:nvSpPr>
        <p:spPr>
          <a:xfrm>
            <a:off x="701167" y="144940"/>
            <a:ext cx="1807210" cy="582295"/>
          </a:xfrm>
          <a:prstGeom prst="rect">
            <a:avLst/>
          </a:prstGeom>
          <a:noFill/>
        </p:spPr>
        <p:txBody>
          <a:bodyPr wrap="none" lIns="91436" tIns="45718" rIns="91436" bIns="45718" rtlCol="0">
            <a:spAutoFit/>
          </a:bodyPr>
          <a:lstStyle/>
          <a:p>
            <a:pPr algn="l"/>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学习成绩</a:t>
            </a:r>
          </a:p>
        </p:txBody>
      </p:sp>
      <p:grpSp>
        <p:nvGrpSpPr>
          <p:cNvPr id="15" name="组合 14"/>
          <p:cNvGrpSpPr/>
          <p:nvPr/>
        </p:nvGrpSpPr>
        <p:grpSpPr>
          <a:xfrm>
            <a:off x="2584397" y="217491"/>
            <a:ext cx="10096500" cy="439541"/>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1" name="矩形 10"/>
          <p:cNvSpPr/>
          <p:nvPr/>
        </p:nvSpPr>
        <p:spPr>
          <a:xfrm>
            <a:off x="305869" y="846436"/>
            <a:ext cx="11692426" cy="2352040"/>
          </a:xfrm>
          <a:prstGeom prst="rect">
            <a:avLst/>
          </a:prstGeom>
        </p:spPr>
        <p:txBody>
          <a:bodyPr wrap="square" lIns="91438" tIns="45719" rIns="91438" bIns="45719">
            <a:spAutoFit/>
          </a:bodyPr>
          <a:lstStyle/>
          <a:p>
            <a:pPr marL="342900" indent="-342900">
              <a:lnSpc>
                <a:spcPct val="150000"/>
              </a:lnSpc>
              <a:buFont typeface="Wingdings" panose="05000000000000000000" pitchFamily="2" charset="2"/>
              <a:buChar char="l"/>
            </a:pPr>
            <a:r>
              <a:rPr lang="zh-CN" sz="2000" dirty="0">
                <a:latin typeface="微软雅黑" panose="020B0503020204020204" pitchFamily="34" charset="-122"/>
                <a:ea typeface="微软雅黑" panose="020B0503020204020204" pitchFamily="34" charset="-122"/>
              </a:rPr>
              <a:t>仅</a:t>
            </a:r>
            <a:r>
              <a:rPr sz="2000" dirty="0">
                <a:latin typeface="微软雅黑" panose="020B0503020204020204" pitchFamily="34" charset="-122"/>
                <a:ea typeface="微软雅黑" panose="020B0503020204020204" pitchFamily="34" charset="-122"/>
              </a:rPr>
              <a:t>二年级硕士生</a:t>
            </a:r>
            <a:r>
              <a:rPr lang="zh-CN" sz="2000" dirty="0">
                <a:latin typeface="微软雅黑" panose="020B0503020204020204" pitchFamily="34" charset="-122"/>
                <a:ea typeface="微软雅黑" panose="020B0503020204020204" pitchFamily="34" charset="-122"/>
              </a:rPr>
              <a:t>展示</a:t>
            </a:r>
            <a:endParaRPr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sz="2000" dirty="0">
                <a:latin typeface="微软雅黑" panose="020B0503020204020204" pitchFamily="34" charset="-122"/>
                <a:ea typeface="微软雅黑" panose="020B0503020204020204" pitchFamily="34" charset="-122"/>
              </a:rPr>
              <a:t>学业成绩评审要素包括：是否按照培养方案的规定按时完成相应学分的修读，是否存在必修课低于70分或选修课低于60分的情况的。此外，如果同一学年内大部分课程成绩高于85分，则视为成绩较好；如果有较大比例课程成绩低于80分，则视为成绩较差。</a:t>
            </a:r>
          </a:p>
          <a:p>
            <a:pPr>
              <a:lnSpc>
                <a:spcPct val="150000"/>
              </a:lnSpc>
            </a:pP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6" name="文本框 5"/>
            <p:cNvSpPr txBox="1"/>
            <p:nvPr/>
          </p:nvSpPr>
          <p:spPr>
            <a:xfrm>
              <a:off x="65706" y="201683"/>
              <a:ext cx="467694" cy="5219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p>
          </p:txBody>
        </p:sp>
      </p:grpSp>
      <p:sp>
        <p:nvSpPr>
          <p:cNvPr id="7" name="文本框 6"/>
          <p:cNvSpPr txBox="1"/>
          <p:nvPr/>
        </p:nvSpPr>
        <p:spPr>
          <a:xfrm>
            <a:off x="701167" y="144940"/>
            <a:ext cx="1807210" cy="582295"/>
          </a:xfrm>
          <a:prstGeom prst="rect">
            <a:avLst/>
          </a:prstGeom>
          <a:noFill/>
        </p:spPr>
        <p:txBody>
          <a:bodyPr wrap="none" lIns="91436" tIns="45718" rIns="91436"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cs"/>
                <a:sym typeface="+mn-ea"/>
              </a:rPr>
              <a:t>科研业绩</a:t>
            </a:r>
          </a:p>
        </p:txBody>
      </p:sp>
      <p:grpSp>
        <p:nvGrpSpPr>
          <p:cNvPr id="15" name="组合 14"/>
          <p:cNvGrpSpPr/>
          <p:nvPr/>
        </p:nvGrpSpPr>
        <p:grpSpPr>
          <a:xfrm>
            <a:off x="2584397" y="217491"/>
            <a:ext cx="10096500" cy="439541"/>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itchFamily="2" charset="-122"/>
                <a:cs typeface="+mn-cs"/>
              </a:endParaRPr>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1" name="矩形 10"/>
          <p:cNvSpPr/>
          <p:nvPr/>
        </p:nvSpPr>
        <p:spPr>
          <a:xfrm>
            <a:off x="287742" y="718446"/>
            <a:ext cx="11417232" cy="4521835"/>
          </a:xfrm>
          <a:prstGeom prst="rect">
            <a:avLst/>
          </a:prstGeom>
        </p:spPr>
        <p:txBody>
          <a:bodyPr wrap="square" lIns="91438" tIns="45719" rIns="91438" bIns="45719">
            <a:spAutoFit/>
          </a:bodyPr>
          <a:lstStyle/>
          <a:p>
            <a:pPr lvl="0">
              <a:lnSpc>
                <a:spcPct val="200000"/>
              </a:lnSpc>
            </a:pPr>
            <a:r>
              <a:rPr lang="zh-CN" altLang="en-US" dirty="0">
                <a:latin typeface="微软雅黑" panose="020B0503020204020204" pitchFamily="34" charset="-122"/>
                <a:ea typeface="微软雅黑" panose="020B0503020204020204" pitchFamily="34" charset="-122"/>
              </a:rPr>
              <a:t>科研业绩、学术成果包括在国内外重要学术刊物发表经同行评审的论文、申请发明专利或适用新型专利并被正式授权、参加国内外重要学术会议并作口头报告或墙报展示等。   </a:t>
            </a:r>
          </a:p>
          <a:p>
            <a:pPr lvl="0">
              <a:lnSpc>
                <a:spcPct val="200000"/>
              </a:lnSpc>
            </a:pPr>
            <a:r>
              <a:rPr lang="zh-CN" altLang="en-US" dirty="0">
                <a:latin typeface="微软雅黑" panose="020B0503020204020204" pitchFamily="34" charset="-122"/>
                <a:ea typeface="微软雅黑" panose="020B0503020204020204" pitchFamily="34" charset="-122"/>
              </a:rPr>
              <a:t>    1.学术论文和授权专利仅限绝对排名前三位的作者列为成果，学术报告仅限第一作者列为成果。</a:t>
            </a:r>
          </a:p>
          <a:p>
            <a:pPr lvl="0">
              <a:lnSpc>
                <a:spcPct val="200000"/>
              </a:lnSpc>
            </a:pPr>
            <a:r>
              <a:rPr lang="zh-CN" altLang="en-US" dirty="0">
                <a:latin typeface="微软雅黑" panose="020B0503020204020204" pitchFamily="34" charset="-122"/>
                <a:ea typeface="微软雅黑" panose="020B0503020204020204" pitchFamily="34" charset="-122"/>
              </a:rPr>
              <a:t>    2.论文成果综合考虑期刊水平（包括领域内影响力和认可度、中科院分区、SCI影响因子、是否中文核心期刊等）、论文类型（研究型论文&gt;综述论文&gt;评论论文等）、作者贡献和排名，由各学科评审小组进行评估，必要时可由组长组织小组内讨论。  </a:t>
            </a:r>
          </a:p>
          <a:p>
            <a:pPr lvl="0">
              <a:lnSpc>
                <a:spcPct val="200000"/>
              </a:lnSpc>
            </a:pPr>
            <a:r>
              <a:rPr lang="zh-CN" altLang="en-US" dirty="0">
                <a:latin typeface="微软雅黑" panose="020B0503020204020204" pitchFamily="34" charset="-122"/>
                <a:ea typeface="微软雅黑" panose="020B0503020204020204" pitchFamily="34" charset="-122"/>
              </a:rPr>
              <a:t>    3.正式授权专利综合考虑专利类型（发明专利&gt;新型实用专利）、专利级别（国际专利&gt;国内专利）、作者贡献和排名（第一完成人为导师时可不计入）等，授权专利如获得成果转化则视为重要成果。</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54000" y="201683"/>
            <a:ext cx="898070" cy="521970"/>
            <a:chOff x="-254000" y="201683"/>
            <a:chExt cx="898070" cy="521970"/>
          </a:xfrm>
          <a:solidFill>
            <a:srgbClr val="C00000"/>
          </a:solidFill>
        </p:grpSpPr>
        <p:sp>
          <p:nvSpPr>
            <p:cNvPr id="5" name="圆角矩形 4"/>
            <p:cNvSpPr/>
            <p:nvPr/>
          </p:nvSpPr>
          <p:spPr>
            <a:xfrm>
              <a:off x="-254000" y="227083"/>
              <a:ext cx="898070" cy="439668"/>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706" y="201683"/>
              <a:ext cx="467694"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pitchFamily="34" charset="-122"/>
                  <a:ea typeface="微软雅黑" panose="020B0503020204020204" pitchFamily="34" charset="-122"/>
                </a:rPr>
                <a:t>4</a:t>
              </a:r>
            </a:p>
          </p:txBody>
        </p:sp>
      </p:grpSp>
      <p:sp>
        <p:nvSpPr>
          <p:cNvPr id="7" name="文本框 6"/>
          <p:cNvSpPr txBox="1"/>
          <p:nvPr/>
        </p:nvSpPr>
        <p:spPr>
          <a:xfrm>
            <a:off x="701167" y="144940"/>
            <a:ext cx="4652010" cy="582295"/>
          </a:xfrm>
          <a:prstGeom prst="rect">
            <a:avLst/>
          </a:prstGeom>
          <a:noFill/>
        </p:spPr>
        <p:txBody>
          <a:bodyPr wrap="none" lIns="91436" tIns="45718" rIns="91436" bIns="45718" rtlCol="0">
            <a:spAutoFit/>
          </a:bodyPr>
          <a:lstStyle/>
          <a:p>
            <a:pPr algn="l"/>
            <a:r>
              <a:rPr lang="zh-CN" altLang="en-US" sz="3200" dirty="0">
                <a:solidFill>
                  <a:schemeClr val="tx1">
                    <a:lumMod val="65000"/>
                    <a:lumOff val="35000"/>
                  </a:schemeClr>
                </a:solidFill>
                <a:latin typeface="微软雅黑" panose="020B0503020204020204" pitchFamily="34" charset="-122"/>
                <a:ea typeface="微软雅黑" panose="020B0503020204020204" pitchFamily="34" charset="-122"/>
                <a:sym typeface="+mn-ea"/>
              </a:rPr>
              <a:t>研究进展及学术实践能力</a:t>
            </a:r>
          </a:p>
        </p:txBody>
      </p:sp>
      <p:grpSp>
        <p:nvGrpSpPr>
          <p:cNvPr id="15" name="组合 14"/>
          <p:cNvGrpSpPr/>
          <p:nvPr/>
        </p:nvGrpSpPr>
        <p:grpSpPr>
          <a:xfrm>
            <a:off x="5410835" y="217805"/>
            <a:ext cx="7270115" cy="439420"/>
            <a:chOff x="2584397" y="217491"/>
            <a:chExt cx="10096500" cy="439541"/>
          </a:xfrm>
          <a:solidFill>
            <a:srgbClr val="C00000"/>
          </a:solidFill>
        </p:grpSpPr>
        <p:sp>
          <p:nvSpPr>
            <p:cNvPr id="4" name="圆角矩形 3"/>
            <p:cNvSpPr/>
            <p:nvPr/>
          </p:nvSpPr>
          <p:spPr>
            <a:xfrm>
              <a:off x="2584397" y="217491"/>
              <a:ext cx="10083800" cy="328609"/>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flipV="1">
              <a:off x="2597097" y="621032"/>
              <a:ext cx="10083800" cy="36000"/>
            </a:xfrm>
            <a:prstGeom prst="roundRect">
              <a:avLst>
                <a:gd name="adj" fmla="val 50000"/>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t="23044"/>
          <a:stretch>
            <a:fillRect/>
          </a:stretch>
        </p:blipFill>
        <p:spPr>
          <a:xfrm>
            <a:off x="10733656" y="176254"/>
            <a:ext cx="1264639" cy="444778"/>
          </a:xfrm>
          <a:prstGeom prst="rect">
            <a:avLst/>
          </a:prstGeom>
        </p:spPr>
      </p:pic>
      <p:sp>
        <p:nvSpPr>
          <p:cNvPr id="11" name="矩形 10"/>
          <p:cNvSpPr/>
          <p:nvPr/>
        </p:nvSpPr>
        <p:spPr>
          <a:xfrm>
            <a:off x="229235" y="848995"/>
            <a:ext cx="11769090" cy="2176145"/>
          </a:xfrm>
          <a:prstGeom prst="rect">
            <a:avLst/>
          </a:prstGeom>
        </p:spPr>
        <p:txBody>
          <a:bodyPr wrap="square" lIns="91438" tIns="45719" rIns="91438" bIns="45719">
            <a:noAutofit/>
          </a:bodyPr>
          <a:lstStyle/>
          <a:p>
            <a:pPr marL="342900" indent="-342900">
              <a:lnSpc>
                <a:spcPct val="150000"/>
              </a:lnSpc>
              <a:buFont typeface="Wingdings" panose="05000000000000000000" pitchFamily="2" charset="2"/>
              <a:buChar char="l"/>
            </a:pPr>
            <a:r>
              <a:rPr sz="2000" dirty="0">
                <a:latin typeface="微软雅黑" panose="020B0503020204020204" pitchFamily="34" charset="-122"/>
                <a:ea typeface="微软雅黑" panose="020B0503020204020204" pitchFamily="34" charset="-122"/>
              </a:rPr>
              <a:t>研究进展和学术实践能力评价主要综合考察研究课题的重要性、参与科研活动的积极性、现阶段的研究进展等。</a:t>
            </a:r>
          </a:p>
          <a:p>
            <a:pPr marL="342900" indent="-342900">
              <a:lnSpc>
                <a:spcPct val="150000"/>
              </a:lnSpc>
              <a:buFont typeface="Wingdings" panose="05000000000000000000" pitchFamily="2" charset="2"/>
              <a:buChar char="l"/>
            </a:pPr>
            <a:r>
              <a:rPr sz="2000" dirty="0">
                <a:latin typeface="微软雅黑" panose="020B0503020204020204" pitchFamily="34" charset="-122"/>
                <a:ea typeface="微软雅黑" panose="020B0503020204020204" pitchFamily="34" charset="-122"/>
              </a:rPr>
              <a:t>已接收尚未发表的、正在返修的成果可作为研究进展进行阐述。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rot="10800000">
            <a:off x="0" y="-7"/>
            <a:ext cx="12192000" cy="242661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0800000">
            <a:off x="0" y="2493941"/>
            <a:ext cx="12192000" cy="70698"/>
          </a:xfrm>
          <a:prstGeom prst="rect">
            <a:avLst/>
          </a:prstGeom>
          <a:solidFill>
            <a:srgbClr val="0149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536239" y="3909427"/>
            <a:ext cx="5119523" cy="1107996"/>
          </a:xfrm>
          <a:prstGeom prst="rect">
            <a:avLst/>
          </a:prstGeom>
          <a:noFill/>
        </p:spPr>
        <p:txBody>
          <a:bodyPr wrap="square" rtlCol="0">
            <a:spAutoFit/>
          </a:bodyPr>
          <a:lstStyle/>
          <a:p>
            <a:pPr algn="ctr"/>
            <a:r>
              <a:rPr lang="zh-CN" altLang="en-US" sz="6600" b="1" dirty="0">
                <a:solidFill>
                  <a:srgbClr val="014924"/>
                </a:solidFill>
                <a:latin typeface="微软雅黑" panose="020B0503020204020204" pitchFamily="34" charset="-122"/>
                <a:ea typeface="微软雅黑" panose="020B0503020204020204" pitchFamily="34" charset="-122"/>
              </a:rPr>
              <a:t>谢谢</a:t>
            </a:r>
          </a:p>
        </p:txBody>
      </p:sp>
      <p:sp>
        <p:nvSpPr>
          <p:cNvPr id="19" name="文本框 18"/>
          <p:cNvSpPr txBox="1"/>
          <p:nvPr/>
        </p:nvSpPr>
        <p:spPr>
          <a:xfrm>
            <a:off x="323851" y="-24013"/>
            <a:ext cx="11544299" cy="3154706"/>
          </a:xfrm>
          <a:prstGeom prst="rect">
            <a:avLst/>
          </a:prstGeom>
        </p:spPr>
        <p:txBody>
          <a:bodyPr wrap="square" lIns="91436" tIns="45718" rIns="91436" bIns="45718">
            <a:spAutoFit/>
          </a:bodyPr>
          <a:lstStyle>
            <a:defPPr>
              <a:defRPr lang="zh-CN"/>
            </a:defPPr>
            <a:lvl1pPr algn="ctr">
              <a:defRPr sz="105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dist"/>
            <a:r>
              <a:rPr lang="en-US" altLang="zh-CN" sz="19900" b="1" dirty="0">
                <a:solidFill>
                  <a:schemeClr val="bg1">
                    <a:alpha val="10000"/>
                  </a:schemeClr>
                </a:solidFill>
              </a:rPr>
              <a:t>THANKS</a:t>
            </a:r>
            <a:endParaRPr lang="zh-CN" altLang="en-US" sz="19900" b="1" dirty="0">
              <a:solidFill>
                <a:schemeClr val="bg1">
                  <a:alpha val="10000"/>
                </a:schemeClr>
              </a:solidFill>
            </a:endParaRPr>
          </a:p>
        </p:txBody>
      </p:sp>
      <p:grpSp>
        <p:nvGrpSpPr>
          <p:cNvPr id="7" name="组合 6"/>
          <p:cNvGrpSpPr/>
          <p:nvPr/>
        </p:nvGrpSpPr>
        <p:grpSpPr>
          <a:xfrm>
            <a:off x="4876405" y="1196335"/>
            <a:ext cx="2439190" cy="2439192"/>
            <a:chOff x="5007734" y="902247"/>
            <a:chExt cx="2543685" cy="2543686"/>
          </a:xfrm>
        </p:grpSpPr>
        <p:sp>
          <p:nvSpPr>
            <p:cNvPr id="8" name="椭圆 7"/>
            <p:cNvSpPr/>
            <p:nvPr/>
          </p:nvSpPr>
          <p:spPr>
            <a:xfrm>
              <a:off x="5007734" y="902247"/>
              <a:ext cx="2543685" cy="2543686"/>
            </a:xfrm>
            <a:prstGeom prst="ellipse">
              <a:avLst/>
            </a:prstGeom>
            <a:gradFill flip="none" rotWithShape="1">
              <a:gsLst>
                <a:gs pos="0">
                  <a:schemeClr val="bg1"/>
                </a:gs>
                <a:gs pos="100000">
                  <a:srgbClr val="E8E8E8"/>
                </a:gs>
              </a:gsLst>
              <a:lin ang="5400000" scaled="1"/>
              <a:tileRect/>
            </a:gradFill>
            <a:ln>
              <a:noFill/>
            </a:ln>
            <a:effectLst>
              <a:outerShdw blurRad="139700" dist="381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rot="10800000">
              <a:off x="5160137" y="1054647"/>
              <a:ext cx="2213120" cy="2213120"/>
            </a:xfrm>
            <a:prstGeom prst="ellipse">
              <a:avLst/>
            </a:prstGeom>
            <a:gradFill flip="none" rotWithShape="1">
              <a:gsLst>
                <a:gs pos="0">
                  <a:schemeClr val="bg1"/>
                </a:gs>
                <a:gs pos="100000">
                  <a:srgbClr val="E8E8E8"/>
                </a:gs>
              </a:gsLst>
              <a:lin ang="5400000" scaled="1"/>
              <a:tileRect/>
            </a:gradFill>
            <a:ln>
              <a:noFill/>
            </a:ln>
            <a:effectLst>
              <a:innerShdw blurRad="889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5127804" y="1438170"/>
            <a:ext cx="1936392" cy="1930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326</Words>
  <Application>Microsoft Office PowerPoint</Application>
  <PresentationFormat>宽屏</PresentationFormat>
  <Paragraphs>38</Paragraphs>
  <Slides>7</Slides>
  <Notes>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宋体</vt:lpstr>
      <vt:lpstr>微软雅黑</vt:lpstr>
      <vt:lpstr>幼圆</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基础架构处</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0022</dc:title>
  <dc:creator>ZK</dc:creator>
  <cp:lastModifiedBy>Windows 用户</cp:lastModifiedBy>
  <cp:revision>216</cp:revision>
  <dcterms:created xsi:type="dcterms:W3CDTF">2024-07-02T08:12:15Z</dcterms:created>
  <dcterms:modified xsi:type="dcterms:W3CDTF">2024-07-03T08:05:17Z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2052-6.4.0.8550</vt:lpwstr>
  </property>
  <property fmtid="{D5CDD505-2E9C-101B-9397-08002B2CF9AE}" pid="3" name="ICV">
    <vt:lpwstr>FB3D3A65D51FBDDAE6A182667A0317DD_43</vt:lpwstr>
  </property>
</Properties>
</file>