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7103745" cy="10234295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20" autoAdjust="0"/>
    <p:restoredTop sz="94660"/>
  </p:normalViewPr>
  <p:slideViewPr>
    <p:cSldViewPr snapToGrid="0" showGuides="1">
      <p:cViewPr varScale="1">
        <p:scale>
          <a:sx n="162" d="100"/>
          <a:sy n="162" d="100"/>
        </p:scale>
        <p:origin x="208" y="35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7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5" descr="D:\常用软件\PPT\图片\银行\4cf5e60e036cc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29205" y="324328"/>
            <a:ext cx="2736851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708" y="2088106"/>
            <a:ext cx="3924417" cy="2916182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6132849" y="820420"/>
            <a:ext cx="3961287" cy="906739"/>
            <a:chOff x="6208414" y="1247775"/>
            <a:chExt cx="3961287" cy="906739"/>
          </a:xfrm>
        </p:grpSpPr>
        <p:sp>
          <p:nvSpPr>
            <p:cNvPr id="29" name="isḻïḋé"/>
            <p:cNvSpPr/>
            <p:nvPr/>
          </p:nvSpPr>
          <p:spPr>
            <a:xfrm>
              <a:off x="6208414" y="1247775"/>
              <a:ext cx="906739" cy="906739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0000" tIns="46800" rIns="90000" bIns="46800" anchor="ctr">
              <a:noAutofit/>
            </a:bodyPr>
            <a:lstStyle/>
            <a:p>
              <a:pPr algn="ctr"/>
              <a:r>
                <a:rPr lang="zh-CN" altLang="en-US" sz="280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lang="zh-CN" altLang="en-US" sz="28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文本框 10"/>
            <p:cNvSpPr txBox="1"/>
            <p:nvPr/>
          </p:nvSpPr>
          <p:spPr>
            <a:xfrm>
              <a:off x="7370537" y="1439534"/>
              <a:ext cx="2799164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defRPr/>
              </a:pPr>
              <a:r>
                <a:rPr lang="zh-CN" altLang="en-US" sz="2800" b="1" dirty="0">
                  <a:solidFill>
                    <a:schemeClr val="accent3"/>
                  </a:solidFill>
                  <a:latin typeface="Century Gothic" panose="020B0502020202020204" pitchFamily="34" charset="0"/>
                  <a:ea typeface="微软雅黑" panose="020B0503020204020204" charset="-122"/>
                  <a:sym typeface="Century Gothic" panose="020B0502020202020204" pitchFamily="34" charset="0"/>
                </a:rPr>
                <a:t>新国助系统概况</a:t>
              </a:r>
              <a:endParaRPr lang="zh-CN" altLang="en-US" sz="2800" b="1" dirty="0">
                <a:solidFill>
                  <a:schemeClr val="accent3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096000" y="1980915"/>
            <a:ext cx="3998136" cy="980436"/>
            <a:chOff x="5717121" y="3772831"/>
            <a:chExt cx="3998136" cy="980436"/>
          </a:xfrm>
        </p:grpSpPr>
        <p:sp>
          <p:nvSpPr>
            <p:cNvPr id="11" name="ïşḻíḋê"/>
            <p:cNvSpPr/>
            <p:nvPr/>
          </p:nvSpPr>
          <p:spPr>
            <a:xfrm>
              <a:off x="5717121" y="3772831"/>
              <a:ext cx="980436" cy="980436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0000" tIns="46800" rIns="90000" bIns="46800" anchor="ctr">
              <a:normAutofit fontScale="97500" lnSpcReduction="10000"/>
            </a:bodyPr>
            <a:lstStyle/>
            <a:p>
              <a:pPr algn="ctr"/>
              <a:r>
                <a:rPr lang="zh-CN" altLang="en-US" sz="280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  <a:endParaRPr lang="en-US" altLang="zh-CN" sz="28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3"/>
            <p:cNvSpPr txBox="1"/>
            <p:nvPr/>
          </p:nvSpPr>
          <p:spPr>
            <a:xfrm>
              <a:off x="6916093" y="3996866"/>
              <a:ext cx="2799164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defRPr/>
              </a:pPr>
              <a:r>
                <a:rPr lang="zh-CN" altLang="en-US" sz="2800" b="1" dirty="0">
                  <a:solidFill>
                    <a:schemeClr val="accent3"/>
                  </a:solidFill>
                  <a:latin typeface="Century Gothic" panose="020B0502020202020204" pitchFamily="34" charset="0"/>
                  <a:ea typeface="微软雅黑" panose="020B0503020204020204" charset="-122"/>
                  <a:sym typeface="Century Gothic" panose="020B0502020202020204" pitchFamily="34" charset="0"/>
                </a:rPr>
                <a:t>银行端系统功能</a:t>
              </a:r>
              <a:endParaRPr lang="zh-CN" altLang="en-US" sz="2800" b="1" dirty="0">
                <a:solidFill>
                  <a:schemeClr val="accent3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</a:fld>
            <a:endParaRPr lang="en-US" altLang="zh-CN"/>
          </a:p>
        </p:txBody>
      </p:sp>
      <p:grpSp>
        <p:nvGrpSpPr>
          <p:cNvPr id="3" name="组合 2"/>
          <p:cNvGrpSpPr/>
          <p:nvPr/>
        </p:nvGrpSpPr>
        <p:grpSpPr>
          <a:xfrm>
            <a:off x="6096000" y="3055970"/>
            <a:ext cx="3998136" cy="980436"/>
            <a:chOff x="5717121" y="3772831"/>
            <a:chExt cx="3998136" cy="980436"/>
          </a:xfrm>
        </p:grpSpPr>
        <p:sp>
          <p:nvSpPr>
            <p:cNvPr id="5" name="ïşḻíḋê"/>
            <p:cNvSpPr/>
            <p:nvPr/>
          </p:nvSpPr>
          <p:spPr>
            <a:xfrm>
              <a:off x="5717121" y="3772831"/>
              <a:ext cx="980436" cy="980436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0000" tIns="46800" rIns="90000" bIns="46800" anchor="ctr">
              <a:normAutofit fontScale="95000" lnSpcReduction="10000"/>
            </a:bodyPr>
            <a:lstStyle/>
            <a:p>
              <a:pPr algn="ctr"/>
              <a:r>
                <a:rPr lang="zh-CN" altLang="en-US" sz="280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  <a:endParaRPr lang="zh-CN" altLang="en-US" sz="28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文本框 13"/>
            <p:cNvSpPr txBox="1"/>
            <p:nvPr/>
          </p:nvSpPr>
          <p:spPr>
            <a:xfrm>
              <a:off x="6916093" y="3996866"/>
              <a:ext cx="2799164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defRPr/>
              </a:pPr>
              <a:r>
                <a:rPr lang="zh-CN" altLang="en-US" sz="2800" b="1" dirty="0">
                  <a:solidFill>
                    <a:schemeClr val="accent3"/>
                  </a:solidFill>
                  <a:latin typeface="Century Gothic" panose="020B0502020202020204" pitchFamily="34" charset="0"/>
                  <a:ea typeface="微软雅黑" panose="020B0503020204020204" charset="-122"/>
                  <a:sym typeface="Century Gothic" panose="020B0502020202020204" pitchFamily="34" charset="0"/>
                </a:rPr>
                <a:t>高校端系统功能</a:t>
              </a:r>
              <a:endParaRPr lang="zh-CN" altLang="en-US" sz="2800" b="1" dirty="0">
                <a:solidFill>
                  <a:schemeClr val="accent3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096000" y="4131025"/>
            <a:ext cx="4681855" cy="980436"/>
            <a:chOff x="5717121" y="3772831"/>
            <a:chExt cx="4681855" cy="980436"/>
          </a:xfrm>
        </p:grpSpPr>
        <p:sp>
          <p:nvSpPr>
            <p:cNvPr id="10" name="ïşḻíḋê"/>
            <p:cNvSpPr/>
            <p:nvPr/>
          </p:nvSpPr>
          <p:spPr>
            <a:xfrm>
              <a:off x="5717121" y="3772831"/>
              <a:ext cx="980436" cy="980436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0000" tIns="46800" rIns="90000" bIns="46800" anchor="ctr">
              <a:normAutofit fontScale="95000" lnSpcReduction="10000"/>
            </a:bodyPr>
            <a:lstStyle/>
            <a:p>
              <a:pPr algn="ctr"/>
              <a:r>
                <a:rPr lang="zh-CN" altLang="en-US" sz="280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四</a:t>
              </a:r>
              <a:endParaRPr lang="zh-CN" altLang="en-US" sz="28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文本框 13"/>
            <p:cNvSpPr txBox="1"/>
            <p:nvPr/>
          </p:nvSpPr>
          <p:spPr>
            <a:xfrm>
              <a:off x="6916001" y="3996351"/>
              <a:ext cx="348297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defRPr/>
              </a:pPr>
              <a:r>
                <a:rPr lang="zh-CN" altLang="en-US" sz="2800" b="1" dirty="0">
                  <a:solidFill>
                    <a:schemeClr val="accent3"/>
                  </a:solidFill>
                  <a:latin typeface="Century Gothic" panose="020B0502020202020204" pitchFamily="34" charset="0"/>
                  <a:ea typeface="微软雅黑" panose="020B0503020204020204" charset="-122"/>
                  <a:sym typeface="Century Gothic" panose="020B0502020202020204" pitchFamily="34" charset="0"/>
                </a:rPr>
                <a:t>资助中心端系统功能</a:t>
              </a:r>
              <a:endParaRPr lang="zh-CN" altLang="en-US" sz="2800" b="1" dirty="0">
                <a:solidFill>
                  <a:schemeClr val="accent3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096000" y="5206080"/>
            <a:ext cx="3998136" cy="980436"/>
            <a:chOff x="5717121" y="3772831"/>
            <a:chExt cx="3998136" cy="980436"/>
          </a:xfrm>
        </p:grpSpPr>
        <p:sp>
          <p:nvSpPr>
            <p:cNvPr id="15" name="ïşḻíḋê"/>
            <p:cNvSpPr/>
            <p:nvPr/>
          </p:nvSpPr>
          <p:spPr>
            <a:xfrm>
              <a:off x="5717121" y="3772831"/>
              <a:ext cx="980436" cy="980436"/>
            </a:xfrm>
            <a:prstGeom prst="diamond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0000" tIns="46800" rIns="90000" bIns="46800" anchor="ctr">
              <a:normAutofit fontScale="95000" lnSpcReduction="10000"/>
            </a:bodyPr>
            <a:lstStyle/>
            <a:p>
              <a:pPr algn="ctr"/>
              <a:r>
                <a:rPr lang="zh-CN" altLang="en-US" sz="280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五</a:t>
              </a:r>
              <a:endParaRPr lang="zh-CN" altLang="en-US" sz="28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文本框 13"/>
            <p:cNvSpPr txBox="1"/>
            <p:nvPr/>
          </p:nvSpPr>
          <p:spPr>
            <a:xfrm>
              <a:off x="6916093" y="3996866"/>
              <a:ext cx="2799164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defRPr/>
              </a:pPr>
              <a:r>
                <a:rPr lang="zh-CN" altLang="en-US" sz="2800" b="1" dirty="0">
                  <a:solidFill>
                    <a:srgbClr val="C00000"/>
                  </a:solidFill>
                  <a:latin typeface="Century Gothic" panose="020B0502020202020204" pitchFamily="34" charset="0"/>
                  <a:ea typeface="微软雅黑" panose="020B0503020204020204" charset="-122"/>
                  <a:sym typeface="Century Gothic" panose="020B0502020202020204" pitchFamily="34" charset="0"/>
                </a:rPr>
                <a:t>学生端系统功能</a:t>
              </a:r>
              <a:endParaRPr lang="zh-CN" altLang="en-US" sz="2800" b="1" dirty="0">
                <a:solidFill>
                  <a:srgbClr val="C0000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endParaRPr>
            </a:p>
          </p:txBody>
        </p:sp>
      </p:grp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0" y="130628"/>
            <a:ext cx="116114" cy="5805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04800" y="152400"/>
            <a:ext cx="74034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学生端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开办地区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学校查询</a:t>
            </a:r>
            <a:endParaRPr lang="zh-CN" altLang="en-US" sz="26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0" y="473705"/>
            <a:ext cx="12192000" cy="402947"/>
            <a:chOff x="0" y="473705"/>
            <a:chExt cx="12192000" cy="402947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0" y="712088"/>
              <a:ext cx="12192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组合 26"/>
            <p:cNvGrpSpPr/>
            <p:nvPr/>
          </p:nvGrpSpPr>
          <p:grpSpPr>
            <a:xfrm>
              <a:off x="9151937" y="473705"/>
              <a:ext cx="1676400" cy="402947"/>
              <a:chOff x="8686800" y="-1014228"/>
              <a:chExt cx="1676400" cy="402947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8686800" y="-990600"/>
                <a:ext cx="1676400" cy="3765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bject 6"/>
              <p:cNvSpPr/>
              <p:nvPr/>
            </p:nvSpPr>
            <p:spPr>
              <a:xfrm>
                <a:off x="8686800" y="-1014228"/>
                <a:ext cx="1615247" cy="402947"/>
              </a:xfrm>
              <a:prstGeom prst="rect">
                <a:avLst/>
              </a:prstGeom>
              <a:blipFill>
                <a:blip r:embed="rId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2533650" cy="45656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524000"/>
            <a:ext cx="2587625" cy="45656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1523365"/>
            <a:ext cx="2586990" cy="45662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200" y="1524000"/>
            <a:ext cx="2592070" cy="455739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0" y="130628"/>
            <a:ext cx="116114" cy="5805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04800" y="152400"/>
            <a:ext cx="74034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学生端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贷款申请</a:t>
            </a:r>
            <a:endParaRPr lang="zh-CN" altLang="en-US" sz="26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0" y="473705"/>
            <a:ext cx="12192000" cy="402947"/>
            <a:chOff x="0" y="473705"/>
            <a:chExt cx="12192000" cy="402947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0" y="712088"/>
              <a:ext cx="12192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组合 26"/>
            <p:cNvGrpSpPr/>
            <p:nvPr/>
          </p:nvGrpSpPr>
          <p:grpSpPr>
            <a:xfrm>
              <a:off x="9151937" y="473705"/>
              <a:ext cx="1676400" cy="402947"/>
              <a:chOff x="8686800" y="-1014228"/>
              <a:chExt cx="1676400" cy="402947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8686800" y="-990600"/>
                <a:ext cx="1676400" cy="3765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bject 6"/>
              <p:cNvSpPr/>
              <p:nvPr/>
            </p:nvSpPr>
            <p:spPr>
              <a:xfrm>
                <a:off x="8686800" y="-1014228"/>
                <a:ext cx="1615247" cy="402947"/>
              </a:xfrm>
              <a:prstGeom prst="rect">
                <a:avLst/>
              </a:prstGeom>
              <a:blipFill>
                <a:blip r:embed="rId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2533650" cy="45656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285" y="1524000"/>
            <a:ext cx="2592705" cy="45669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1225" y="1527810"/>
            <a:ext cx="2404110" cy="45631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1600" y="1525270"/>
            <a:ext cx="2508250" cy="45072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927834" y="5801710"/>
            <a:ext cx="2561897" cy="3442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912331" y="3462623"/>
            <a:ext cx="2561897" cy="3442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092452" y="6258911"/>
            <a:ext cx="2381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学制和学号都要填写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0" y="130628"/>
            <a:ext cx="116114" cy="5805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04800" y="152400"/>
            <a:ext cx="74034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学生端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贷款申请</a:t>
            </a:r>
            <a:endParaRPr lang="zh-CN" altLang="en-US" sz="26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0" y="473705"/>
            <a:ext cx="12192000" cy="402947"/>
            <a:chOff x="0" y="473705"/>
            <a:chExt cx="12192000" cy="402947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0" y="712088"/>
              <a:ext cx="12192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组合 26"/>
            <p:cNvGrpSpPr/>
            <p:nvPr/>
          </p:nvGrpSpPr>
          <p:grpSpPr>
            <a:xfrm>
              <a:off x="9151937" y="473705"/>
              <a:ext cx="1676400" cy="402947"/>
              <a:chOff x="8686800" y="-1014228"/>
              <a:chExt cx="1676400" cy="402947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8686800" y="-990600"/>
                <a:ext cx="1676400" cy="3765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bject 6"/>
              <p:cNvSpPr/>
              <p:nvPr/>
            </p:nvSpPr>
            <p:spPr>
              <a:xfrm>
                <a:off x="8686800" y="-1014228"/>
                <a:ext cx="1615247" cy="402947"/>
              </a:xfrm>
              <a:prstGeom prst="rect">
                <a:avLst/>
              </a:prstGeom>
              <a:blipFill>
                <a:blip r:embed="rId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0"/>
            <a:ext cx="2379345" cy="45802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940" y="1524000"/>
            <a:ext cx="2552065" cy="45243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1525270"/>
            <a:ext cx="2600325" cy="458025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800" y="1552575"/>
            <a:ext cx="2546350" cy="45237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19125" y="953770"/>
            <a:ext cx="8322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rgbClr val="FF0000"/>
                </a:solidFill>
              </a:rPr>
              <a:t>注：已满</a:t>
            </a:r>
            <a:r>
              <a:rPr lang="en-US" altLang="zh-CN" sz="1600">
                <a:solidFill>
                  <a:srgbClr val="FF0000"/>
                </a:solidFill>
              </a:rPr>
              <a:t>18</a:t>
            </a:r>
            <a:r>
              <a:rPr lang="zh-CN" altLang="en-US" sz="1600">
                <a:solidFill>
                  <a:srgbClr val="FF0000"/>
                </a:solidFill>
              </a:rPr>
              <a:t>周岁的同学无需上传户口本。如系统要求必填，可上传录取通知书或学生证。</a:t>
            </a:r>
            <a:endParaRPr lang="zh-CN" altLang="en-US" sz="1600">
              <a:solidFill>
                <a:srgbClr val="FF0000"/>
              </a:solidFill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0" y="130628"/>
            <a:ext cx="116114" cy="5805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04800" y="152400"/>
            <a:ext cx="74034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学生端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家庭经济困难认定、银行审批、签署合同</a:t>
            </a:r>
            <a:endParaRPr lang="zh-CN" altLang="en-US" sz="26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0" y="473705"/>
            <a:ext cx="12192000" cy="402947"/>
            <a:chOff x="0" y="473705"/>
            <a:chExt cx="12192000" cy="402947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0" y="712088"/>
              <a:ext cx="12192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组合 26"/>
            <p:cNvGrpSpPr/>
            <p:nvPr/>
          </p:nvGrpSpPr>
          <p:grpSpPr>
            <a:xfrm>
              <a:off x="9151937" y="473705"/>
              <a:ext cx="1676400" cy="402947"/>
              <a:chOff x="8686800" y="-1014228"/>
              <a:chExt cx="1676400" cy="402947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8686800" y="-990600"/>
                <a:ext cx="1676400" cy="3765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bject 6"/>
              <p:cNvSpPr/>
              <p:nvPr/>
            </p:nvSpPr>
            <p:spPr>
              <a:xfrm>
                <a:off x="8686800" y="-1014228"/>
                <a:ext cx="1615247" cy="402947"/>
              </a:xfrm>
              <a:prstGeom prst="rect">
                <a:avLst/>
              </a:prstGeom>
              <a:blipFill>
                <a:blip r:embed="rId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5400"/>
            <a:ext cx="2054225" cy="5100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295400"/>
            <a:ext cx="2032000" cy="50565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295400"/>
            <a:ext cx="2005965" cy="50450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4935" y="1296035"/>
            <a:ext cx="2164715" cy="507428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0" y="130628"/>
            <a:ext cx="116114" cy="5805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04800" y="152400"/>
            <a:ext cx="74034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学生端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入学确认、放款支付、还款</a:t>
            </a:r>
            <a:endParaRPr lang="zh-CN" altLang="en-US" sz="26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0" y="473705"/>
            <a:ext cx="12192000" cy="402947"/>
            <a:chOff x="0" y="473705"/>
            <a:chExt cx="12192000" cy="402947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0" y="712088"/>
              <a:ext cx="12192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组合 26"/>
            <p:cNvGrpSpPr/>
            <p:nvPr/>
          </p:nvGrpSpPr>
          <p:grpSpPr>
            <a:xfrm>
              <a:off x="9151937" y="473705"/>
              <a:ext cx="1676400" cy="402947"/>
              <a:chOff x="8686800" y="-1014228"/>
              <a:chExt cx="1676400" cy="402947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8686800" y="-990600"/>
                <a:ext cx="1676400" cy="3765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bject 6"/>
              <p:cNvSpPr/>
              <p:nvPr/>
            </p:nvSpPr>
            <p:spPr>
              <a:xfrm>
                <a:off x="8686800" y="-1014228"/>
                <a:ext cx="1615247" cy="402947"/>
              </a:xfrm>
              <a:prstGeom prst="rect">
                <a:avLst/>
              </a:prstGeom>
              <a:blipFill>
                <a:blip r:embed="rId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1880235"/>
            <a:ext cx="2184400" cy="38671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52600"/>
            <a:ext cx="2522855" cy="41148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1752600"/>
            <a:ext cx="2405380" cy="41217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800" y="1782445"/>
            <a:ext cx="2296795" cy="406336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0" y="130628"/>
            <a:ext cx="116114" cy="5805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04800" y="152400"/>
            <a:ext cx="74034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学生端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申请记录查询、分享</a:t>
            </a:r>
            <a:endParaRPr lang="zh-CN" altLang="en-US" sz="26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0" y="473705"/>
            <a:ext cx="12192000" cy="402947"/>
            <a:chOff x="0" y="473705"/>
            <a:chExt cx="12192000" cy="402947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0" y="712088"/>
              <a:ext cx="12192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组合 26"/>
            <p:cNvGrpSpPr/>
            <p:nvPr/>
          </p:nvGrpSpPr>
          <p:grpSpPr>
            <a:xfrm>
              <a:off x="9151937" y="473705"/>
              <a:ext cx="1676400" cy="402947"/>
              <a:chOff x="8686800" y="-1014228"/>
              <a:chExt cx="1676400" cy="402947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8686800" y="-990600"/>
                <a:ext cx="1676400" cy="3765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bject 6"/>
              <p:cNvSpPr/>
              <p:nvPr/>
            </p:nvSpPr>
            <p:spPr>
              <a:xfrm>
                <a:off x="8686800" y="-1014228"/>
                <a:ext cx="1615247" cy="402947"/>
              </a:xfrm>
              <a:prstGeom prst="rect">
                <a:avLst/>
              </a:prstGeom>
              <a:blipFill>
                <a:blip r:embed="rId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447800"/>
            <a:ext cx="2388870" cy="47097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371600"/>
            <a:ext cx="2367280" cy="51593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610" y="1676400"/>
            <a:ext cx="2628265" cy="46475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2600" y="1657350"/>
            <a:ext cx="2599690" cy="458724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SLIDE_NUMDIAGRAM_DYNAMICNUMANIM_TYPE" val="2"/>
  <p:tag name="KSO_WM_SLIDE_NUMDIAGRAM_DYNAMICNUMANIM_FLAG" val="1"/>
  <p:tag name="KSO_WM_SLIDE_MODEL_TYPE" val="numdgm"/>
</p:tagLst>
</file>

<file path=ppt/tags/tag2.xml><?xml version="1.0" encoding="utf-8"?>
<p:tagLst xmlns:p="http://schemas.openxmlformats.org/presentationml/2006/main">
  <p:tag name="KSO_WM_SLIDE_NUMDIAGRAM_DYNAMICNUMANIM_TYPE" val="2"/>
  <p:tag name="KSO_WM_SLIDE_NUMDIAGRAM_DYNAMICNUMANIM_FLAG" val="1"/>
  <p:tag name="KSO_WM_SLIDE_MODEL_TYPE" val="numdgm"/>
</p:tagLst>
</file>

<file path=ppt/tags/tag3.xml><?xml version="1.0" encoding="utf-8"?>
<p:tagLst xmlns:p="http://schemas.openxmlformats.org/presentationml/2006/main">
  <p:tag name="KSO_WM_SLIDE_NUMDIAGRAM_DYNAMICNUMANIM_TYPE" val="2"/>
  <p:tag name="KSO_WM_SLIDE_NUMDIAGRAM_DYNAMICNUMANIM_FLAG" val="1"/>
  <p:tag name="KSO_WM_SLIDE_MODEL_TYPE" val="numdgm"/>
</p:tagLst>
</file>

<file path=ppt/tags/tag4.xml><?xml version="1.0" encoding="utf-8"?>
<p:tagLst xmlns:p="http://schemas.openxmlformats.org/presentationml/2006/main">
  <p:tag name="KSO_WM_SLIDE_NUMDIAGRAM_DYNAMICNUMANIM_TYPE" val="2"/>
  <p:tag name="KSO_WM_SLIDE_NUMDIAGRAM_DYNAMICNUMANIM_FLAG" val="1"/>
  <p:tag name="KSO_WM_SLIDE_MODEL_TYPE" val="numdgm"/>
</p:tagLst>
</file>

<file path=ppt/tags/tag5.xml><?xml version="1.0" encoding="utf-8"?>
<p:tagLst xmlns:p="http://schemas.openxmlformats.org/presentationml/2006/main">
  <p:tag name="KSO_WM_SLIDE_NUMDIAGRAM_DYNAMICNUMANIM_TYPE" val="2"/>
  <p:tag name="KSO_WM_SLIDE_NUMDIAGRAM_DYNAMICNUMANIM_FLAG" val="1"/>
  <p:tag name="KSO_WM_SLIDE_MODEL_TYPE" val="numdgm"/>
</p:tagLst>
</file>

<file path=ppt/tags/tag6.xml><?xml version="1.0" encoding="utf-8"?>
<p:tagLst xmlns:p="http://schemas.openxmlformats.org/presentationml/2006/main">
  <p:tag name="KSO_WM_SLIDE_NUMDIAGRAM_DYNAMICNUMANIM_TYPE" val="2"/>
  <p:tag name="KSO_WM_SLIDE_NUMDIAGRAM_DYNAMICNUMANIM_FLAG" val="1"/>
  <p:tag name="KSO_WM_SLIDE_MODEL_TYPE" val="numdgm"/>
</p:tagLst>
</file>

<file path=ppt/tags/tag7.xml><?xml version="1.0" encoding="utf-8"?>
<p:tagLst xmlns:p="http://schemas.openxmlformats.org/presentationml/2006/main">
  <p:tag name="COMMONDATA" val="eyJoZGlkIjoiMzU0MTVlOWYzMWZkMTRhYWJhNDJhMGU4OWM4ODUyNjk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WPS 演示</Application>
  <PresentationFormat>宽屏</PresentationFormat>
  <Paragraphs>38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Century Gothic</vt:lpstr>
      <vt:lpstr>Arial Unicode MS</vt:lpstr>
      <vt:lpstr>Arial Black</vt:lpstr>
      <vt:lpstr>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黄柳迟</cp:lastModifiedBy>
  <cp:revision>7</cp:revision>
  <dcterms:created xsi:type="dcterms:W3CDTF">2019-09-19T02:01:00Z</dcterms:created>
  <dcterms:modified xsi:type="dcterms:W3CDTF">2026-08-23T01:38:35Z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1F6D54D3EBA942DB925954DA3C30BD53_13</vt:lpwstr>
  </property>
</Properties>
</file>